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05" r:id="rId35"/>
    <p:sldId id="288" r:id="rId36"/>
    <p:sldId id="304" r:id="rId37"/>
    <p:sldId id="292" r:id="rId38"/>
    <p:sldId id="293" r:id="rId39"/>
    <p:sldId id="294" r:id="rId40"/>
    <p:sldId id="287" r:id="rId41"/>
    <p:sldId id="291" r:id="rId42"/>
    <p:sldId id="303" r:id="rId43"/>
    <p:sldId id="295" r:id="rId44"/>
    <p:sldId id="296" r:id="rId45"/>
    <p:sldId id="297" r:id="rId46"/>
    <p:sldId id="298" r:id="rId47"/>
    <p:sldId id="299"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Courier" panose="02070309020205020404" pitchFamily="49"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pen Sans SemiBold" panose="020B06060305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12"/>
    <p:restoredTop sz="75417"/>
  </p:normalViewPr>
  <p:slideViewPr>
    <p:cSldViewPr snapToGrid="0">
      <p:cViewPr varScale="1">
        <p:scale>
          <a:sx n="101" d="100"/>
          <a:sy n="101"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3081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much history should we use?</a:t>
            </a:r>
            <a:endParaRPr/>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extLst>
              <p:ext uri="{D42A27DB-BD31-4B8C-83A1-F6EECF244321}">
                <p14:modId xmlns:p14="http://schemas.microsoft.com/office/powerpoint/2010/main" val="3075723118"/>
              </p:ext>
            </p:extLst>
          </p:nvPr>
        </p:nvGraphicFramePr>
        <p:xfrm>
          <a:off x="870216" y="1175312"/>
          <a:ext cx="10915375" cy="446851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a:t>Andrei Markov counts 20k letters in </a:t>
                      </a:r>
                      <a:r>
                        <a:rPr lang="en-US" sz="1800" i="1"/>
                        <a:t>Eugene Onegin</a:t>
                      </a:r>
                      <a:endParaRPr sz="180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Open Sans"/>
                          <a:ea typeface="Open Sans"/>
                          <a:cs typeface="Open Sans"/>
                          <a:sym typeface="Open Sans"/>
                        </a:rPr>
                        <a:t>Noam Chomsky </a:t>
                      </a:r>
                      <a:r>
                        <a:rPr lang="en-US" sz="1800"/>
                        <a:t>decries finite-state Markov Models</a:t>
                      </a:r>
                      <a:endParaRPr sz="180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a:t>1980s</a:t>
                      </a:r>
                      <a:endParaRPr sz="180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a:t>1993</a:t>
                      </a: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p:pic>
        <p:nvPicPr>
          <p:cNvPr id="428" name="Google Shape;428;p34" descr="225px-AAMarkov.jpg"/>
          <p:cNvPicPr preferRelativeResize="0"/>
          <p:nvPr/>
        </p:nvPicPr>
        <p:blipFill rotWithShape="1">
          <a:blip r:embed="rId3">
            <a:alphaModFix/>
          </a:blip>
          <a:srcRect/>
          <a:stretch/>
        </p:blipFill>
        <p:spPr>
          <a:xfrm>
            <a:off x="10018723" y="381000"/>
            <a:ext cx="1966767" cy="25611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1572268362"/>
              </p:ext>
            </p:extLst>
          </p:nvPr>
        </p:nvGraphicFramePr>
        <p:xfrm>
          <a:off x="1295830" y="1465193"/>
          <a:ext cx="8128000" cy="2992120"/>
        </p:xfrm>
        <a:graphic>
          <a:graphicData uri="http://schemas.openxmlformats.org/drawingml/2006/table">
            <a:tbl>
              <a:tblPr firstRow="1" bandRow="1">
                <a:tableStyleId>{3C2FFA5D-87B4-456A-9821-1D502468CF0F}</a:tableStyleId>
              </a:tblPr>
              <a:tblGrid>
                <a:gridCol w="1757336">
                  <a:extLst>
                    <a:ext uri="{9D8B030D-6E8A-4147-A177-3AD203B41FA5}">
                      <a16:colId xmlns:a16="http://schemas.microsoft.com/office/drawing/2014/main" val="2842032307"/>
                    </a:ext>
                  </a:extLst>
                </a:gridCol>
                <a:gridCol w="6370664">
                  <a:extLst>
                    <a:ext uri="{9D8B030D-6E8A-4147-A177-3AD203B41FA5}">
                      <a16:colId xmlns:a16="http://schemas.microsoft.com/office/drawing/2014/main" val="3048402411"/>
                    </a:ext>
                  </a:extLst>
                </a:gridCol>
              </a:tblGrid>
              <a:tr h="370840">
                <a:tc>
                  <a:txBody>
                    <a:bodyPr/>
                    <a:lstStyle/>
                    <a:p>
                      <a:r>
                        <a:rPr lang="en-US" dirty="0"/>
                        <a:t>Model</a:t>
                      </a:r>
                    </a:p>
                  </a:txBody>
                  <a:tcPr/>
                </a:tc>
                <a:tc>
                  <a:txBody>
                    <a:bodyPr/>
                    <a:lstStyle/>
                    <a:p>
                      <a:r>
                        <a:rPr lang="en-US" dirty="0"/>
                        <a:t>Generated Output</a:t>
                      </a:r>
                    </a:p>
                  </a:txBody>
                  <a:tcPr/>
                </a:tc>
                <a:extLst>
                  <a:ext uri="{0D108BD9-81ED-4DB2-BD59-A6C34878D82A}">
                    <a16:rowId xmlns:a16="http://schemas.microsoft.com/office/drawing/2014/main" val="430835383"/>
                  </a:ext>
                </a:extLst>
              </a:tr>
              <a:tr h="370840">
                <a:tc>
                  <a:txBody>
                    <a:bodyPr/>
                    <a:lstStyle/>
                    <a:p>
                      <a:r>
                        <a:rPr lang="en-US" dirty="0"/>
                        <a:t>Unigram</a:t>
                      </a:r>
                    </a:p>
                  </a:txBody>
                  <a:tcPr/>
                </a:tc>
                <a:tc>
                  <a:txBody>
                    <a:bodyPr/>
                    <a:lstStyle/>
                    <a:p>
                      <a:r>
                        <a:rPr lang="en-US" sz="1400" b="0" u="none" strike="noStrike" cap="none" dirty="0">
                          <a:solidFill>
                            <a:srgbClr val="000000"/>
                          </a:solidFill>
                          <a:effectLst/>
                          <a:sym typeface="Arial"/>
                        </a:rPr>
                        <a:t>Months the my and issue of year foreign new exchange’s </a:t>
                      </a:r>
                      <a:r>
                        <a:rPr lang="en-US" sz="1400" b="0" u="none" strike="noStrike" cap="none" dirty="0" err="1">
                          <a:solidFill>
                            <a:srgbClr val="000000"/>
                          </a:solidFill>
                          <a:effectLst/>
                          <a:sym typeface="Arial"/>
                        </a:rPr>
                        <a:t>september</a:t>
                      </a:r>
                      <a:endParaRPr lang="en-US" sz="1400" b="0" u="none" strike="noStrike" cap="none" dirty="0">
                        <a:solidFill>
                          <a:srgbClr val="000000"/>
                        </a:solidFill>
                        <a:effectLst/>
                        <a:sym typeface="Arial"/>
                      </a:endParaRPr>
                    </a:p>
                    <a:p>
                      <a:r>
                        <a:rPr lang="en-US" sz="1400" b="0" u="none" strike="noStrike" cap="none" dirty="0">
                          <a:solidFill>
                            <a:srgbClr val="000000"/>
                          </a:solidFill>
                          <a:effectLst/>
                          <a:sym typeface="Arial"/>
                        </a:rPr>
                        <a:t>were recession exchange new endorsed a acquire to six executives</a:t>
                      </a:r>
                      <a:endParaRPr lang="en-US" dirty="0"/>
                    </a:p>
                  </a:txBody>
                  <a:tcPr/>
                </a:tc>
                <a:extLst>
                  <a:ext uri="{0D108BD9-81ED-4DB2-BD59-A6C34878D82A}">
                    <a16:rowId xmlns:a16="http://schemas.microsoft.com/office/drawing/2014/main" val="1309484368"/>
                  </a:ext>
                </a:extLst>
              </a:tr>
              <a:tr h="370840">
                <a:tc>
                  <a:txBody>
                    <a:bodyPr/>
                    <a:lstStyle/>
                    <a:p>
                      <a:r>
                        <a:rPr lang="en-US" dirty="0"/>
                        <a:t>Bigram</a:t>
                      </a:r>
                    </a:p>
                  </a:txBody>
                  <a:tcPr/>
                </a:tc>
                <a:tc>
                  <a:txBody>
                    <a:bodyPr/>
                    <a:lstStyle/>
                    <a:p>
                      <a:r>
                        <a:rPr lang="en-US" sz="1400" b="0" u="none" strike="noStrike" cap="none" dirty="0">
                          <a:solidFill>
                            <a:srgbClr val="000000"/>
                          </a:solidFill>
                          <a:effectLst/>
                          <a:sym typeface="Arial"/>
                        </a:rPr>
                        <a:t>Last December through the way to preserve the Hudson corporation N. B. E. C. Taylor would seem to complete the major central planners one </a:t>
                      </a:r>
                    </a:p>
                    <a:p>
                      <a:r>
                        <a:rPr lang="en-US" sz="1400" b="0" u="none" strike="noStrike" cap="none" dirty="0">
                          <a:solidFill>
                            <a:srgbClr val="000000"/>
                          </a:solidFill>
                          <a:effectLst/>
                          <a:sym typeface="Arial"/>
                        </a:rPr>
                        <a:t>point five percent of U. S. E. has already old M. X. corporation of living on information such as more frequently fishing to keep her</a:t>
                      </a:r>
                    </a:p>
                    <a:p>
                      <a:endParaRPr lang="en-US" dirty="0"/>
                    </a:p>
                  </a:txBody>
                  <a:tcPr/>
                </a:tc>
                <a:extLst>
                  <a:ext uri="{0D108BD9-81ED-4DB2-BD59-A6C34878D82A}">
                    <a16:rowId xmlns:a16="http://schemas.microsoft.com/office/drawing/2014/main" val="4178274545"/>
                  </a:ext>
                </a:extLst>
              </a:tr>
              <a:tr h="370840">
                <a:tc>
                  <a:txBody>
                    <a:bodyPr/>
                    <a:lstStyle/>
                    <a:p>
                      <a:r>
                        <a:rPr lang="en-US" dirty="0"/>
                        <a:t>Trigram</a:t>
                      </a:r>
                    </a:p>
                  </a:txBody>
                  <a:tcPr/>
                </a:tc>
                <a:tc>
                  <a:txBody>
                    <a:bodyPr/>
                    <a:lstStyle/>
                    <a:p>
                      <a:r>
                        <a:rPr lang="en-US" sz="1400" b="0" u="none" strike="noStrike" cap="none" dirty="0">
                          <a:solidFill>
                            <a:srgbClr val="000000"/>
                          </a:solidFill>
                          <a:effectLst/>
                          <a:sym typeface="Arial"/>
                        </a:rPr>
                        <a:t>They also point to ninety nine point six billion dollars from two hundred four oh six three percent of the rates of interest stores as Mexico and Brazil on market conditions</a:t>
                      </a:r>
                    </a:p>
                    <a:p>
                      <a:endParaRPr lang="en-US" dirty="0"/>
                    </a:p>
                  </a:txBody>
                  <a:tcPr/>
                </a:tc>
                <a:extLst>
                  <a:ext uri="{0D108BD9-81ED-4DB2-BD59-A6C34878D82A}">
                    <a16:rowId xmlns:a16="http://schemas.microsoft.com/office/drawing/2014/main" val="2502232241"/>
                  </a:ext>
                </a:extLst>
              </a:tr>
            </a:tbl>
          </a:graphicData>
        </a:graphic>
      </p:graphicFrame>
    </p:spTree>
    <p:extLst>
      <p:ext uri="{BB962C8B-B14F-4D97-AF65-F5344CB8AC3E}">
        <p14:creationId xmlns:p14="http://schemas.microsoft.com/office/powerpoint/2010/main" val="47582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352430" y="2163890"/>
            <a:ext cx="7213600" cy="1671672"/>
          </a:xfrm>
          <a:prstGeom prst="rect">
            <a:avLst/>
          </a:prstGeom>
          <a:noFill/>
          <a:ln>
            <a:noFill/>
          </a:ln>
        </p:spPr>
      </p:pic>
      <p:pic>
        <p:nvPicPr>
          <p:cNvPr id="469" name="Google Shape;469;p39"/>
          <p:cNvPicPr preferRelativeResize="0"/>
          <p:nvPr/>
        </p:nvPicPr>
        <p:blipFill rotWithShape="1">
          <a:blip r:embed="rId4">
            <a:alphaModFix/>
          </a:blip>
          <a:srcRect/>
          <a:stretch/>
        </p:blipFill>
        <p:spPr>
          <a:xfrm>
            <a:off x="2828915" y="4602290"/>
            <a:ext cx="6117088" cy="16716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An example</a:t>
            </a:r>
            <a:endParaRPr/>
          </a:p>
        </p:txBody>
      </p:sp>
      <p:sp>
        <p:nvSpPr>
          <p:cNvPr id="476" name="Google Shape;476;p40"/>
          <p:cNvSpPr txBox="1">
            <a:spLocks noGrp="1"/>
          </p:cNvSpPr>
          <p:nvPr>
            <p:ph type="body" idx="1"/>
          </p:nvPr>
        </p:nvSpPr>
        <p:spPr>
          <a:xfrm>
            <a:off x="5181600" y="1803400"/>
            <a:ext cx="7213600" cy="203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en-US" sz="3200">
                <a:latin typeface="Calibri"/>
                <a:ea typeface="Calibri"/>
                <a:cs typeface="Calibri"/>
                <a:sym typeface="Calibri"/>
              </a:rPr>
              <a:t>&lt;s&gt; I am Sam &lt;/s&gt;</a:t>
            </a:r>
            <a:endParaRPr/>
          </a:p>
          <a:p>
            <a:pPr marL="0" lvl="0" indent="0" algn="l" rtl="0">
              <a:lnSpc>
                <a:spcPct val="90000"/>
              </a:lnSpc>
              <a:spcBef>
                <a:spcPts val="1000"/>
              </a:spcBef>
              <a:spcAft>
                <a:spcPts val="0"/>
              </a:spcAft>
              <a:buClr>
                <a:schemeClr val="dk1"/>
              </a:buClr>
              <a:buSzPts val="3200"/>
              <a:buNone/>
            </a:pPr>
            <a:r>
              <a:rPr lang="en-US" sz="3200">
                <a:latin typeface="Calibri"/>
                <a:ea typeface="Calibri"/>
                <a:cs typeface="Calibri"/>
                <a:sym typeface="Calibri"/>
              </a:rPr>
              <a:t>&lt;s&gt; Sam I am &lt;/s&gt;</a:t>
            </a:r>
            <a:endParaRPr/>
          </a:p>
          <a:p>
            <a:pPr marL="0" lvl="0" indent="0" algn="l" rtl="0">
              <a:lnSpc>
                <a:spcPct val="90000"/>
              </a:lnSpc>
              <a:spcBef>
                <a:spcPts val="1000"/>
              </a:spcBef>
              <a:spcAft>
                <a:spcPts val="0"/>
              </a:spcAft>
              <a:buClr>
                <a:schemeClr val="dk1"/>
              </a:buClr>
              <a:buSzPts val="3200"/>
              <a:buNone/>
            </a:pPr>
            <a:r>
              <a:rPr lang="en-US" sz="3200">
                <a:latin typeface="Calibri"/>
                <a:ea typeface="Calibri"/>
                <a:cs typeface="Calibri"/>
                <a:sym typeface="Calibri"/>
              </a:rPr>
              <a:t>&lt;s&gt; I do not like green eggs and ham &lt;/s&gt;</a:t>
            </a:r>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478" name="Google Shape;478;p40"/>
          <p:cNvPicPr preferRelativeResize="0"/>
          <p:nvPr/>
        </p:nvPicPr>
        <p:blipFill rotWithShape="1">
          <a:blip r:embed="rId4">
            <a:alphaModFix/>
          </a:blip>
          <a:srcRect/>
          <a:stretch/>
        </p:blipFill>
        <p:spPr>
          <a:xfrm>
            <a:off x="203200" y="2071593"/>
            <a:ext cx="4572000" cy="1249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much history should we use?</a:t>
            </a:r>
            <a:endParaRPr/>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1675934551"/>
                  </p:ext>
                </p:extLst>
              </p:nvPr>
            </p:nvGraphicFramePr>
            <p:xfrm>
              <a:off x="504419" y="1461414"/>
              <a:ext cx="10964327" cy="4061876"/>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gridCol w="2241554">
                      <a:extLst>
                        <a:ext uri="{9D8B030D-6E8A-4147-A177-3AD203B41FA5}">
                          <a16:colId xmlns:a16="http://schemas.microsoft.com/office/drawing/2014/main" val="20002"/>
                        </a:ext>
                      </a:extLst>
                    </a:gridCol>
                    <a:gridCol w="5270708">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𝑁</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1675934551"/>
                  </p:ext>
                </p:extLst>
              </p:nvPr>
            </p:nvGraphicFramePr>
            <p:xfrm>
              <a:off x="504419" y="1461414"/>
              <a:ext cx="10964327" cy="4061876"/>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gridCol w="2241554">
                      <a:extLst>
                        <a:ext uri="{9D8B030D-6E8A-4147-A177-3AD203B41FA5}">
                          <a16:colId xmlns:a16="http://schemas.microsoft.com/office/drawing/2014/main" val="20002"/>
                        </a:ext>
                      </a:extLst>
                    </a:gridCol>
                    <a:gridCol w="5270708">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647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54237" t="-42857" r="-236158" b="-318571"/>
                          </a:stretch>
                        </a:blipFill>
                      </a:tcPr>
                    </a:tc>
                    <a:tc>
                      <a:txBody>
                        <a:bodyPr/>
                        <a:lstStyle/>
                        <a:p>
                          <a:endParaRPr lang="en-US"/>
                        </a:p>
                      </a:txBody>
                      <a:tcPr marL="91450" marR="91450" marT="45725" marB="45725">
                        <a:blipFill>
                          <a:blip r:embed="rId3"/>
                          <a:stretch>
                            <a:fillRect l="-108173" t="-42857" r="-481" b="-318571"/>
                          </a:stretch>
                        </a:blipFill>
                      </a:tcPr>
                    </a:tc>
                    <a:extLst>
                      <a:ext uri="{0D108BD9-81ED-4DB2-BD59-A6C34878D82A}">
                        <a16:rowId xmlns:a16="http://schemas.microsoft.com/office/drawing/2014/main" val="10001"/>
                      </a:ext>
                    </a:extLst>
                  </a:tr>
                  <a:tr h="936953">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54237" t="-135135" r="-236158" b="-201351"/>
                          </a:stretch>
                        </a:blipFill>
                      </a:tcPr>
                    </a:tc>
                    <a:tc>
                      <a:txBody>
                        <a:bodyPr/>
                        <a:lstStyle/>
                        <a:p>
                          <a:endParaRPr lang="en-US"/>
                        </a:p>
                      </a:txBody>
                      <a:tcPr marL="91450" marR="91450" marT="45725" marB="45725">
                        <a:blipFill>
                          <a:blip r:embed="rId3"/>
                          <a:stretch>
                            <a:fillRect l="-108173" t="-135135" r="-481" b="-201351"/>
                          </a:stretch>
                        </a:blipFill>
                      </a:tcPr>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tc>
                      <a:txBody>
                        <a:bodyPr/>
                        <a:lstStyle/>
                        <a:p>
                          <a:endParaRPr lang="en-US"/>
                        </a:p>
                      </a:txBody>
                      <a:tcPr marL="91450" marR="91450" marT="45725" marB="45725">
                        <a:blipFill>
                          <a:blip r:embed="rId3"/>
                          <a:stretch>
                            <a:fillRect l="-154237" t="-238356" r="-236158" b="-104110"/>
                          </a:stretch>
                        </a:blipFill>
                      </a:tcPr>
                    </a:tc>
                    <a:tc>
                      <a:txBody>
                        <a:bodyPr/>
                        <a:lstStyle/>
                        <a:p>
                          <a:endParaRPr lang="en-US"/>
                        </a:p>
                      </a:txBody>
                      <a:tcPr marL="91450" marR="91450" marT="45725" marB="45725">
                        <a:blipFill>
                          <a:blip r:embed="rId3"/>
                          <a:stretch>
                            <a:fillRect l="-108173" t="-238356" r="-481" b="-104110"/>
                          </a:stretch>
                        </a:blipFill>
                      </a:tcPr>
                    </a:tc>
                    <a:extLst>
                      <a:ext uri="{0D108BD9-81ED-4DB2-BD59-A6C34878D82A}">
                        <a16:rowId xmlns:a16="http://schemas.microsoft.com/office/drawing/2014/main" val="10003"/>
                      </a:ext>
                    </a:extLst>
                  </a:tr>
                  <a:tr h="936953">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54237" t="-333784" r="-236158" b="-2703"/>
                          </a:stretch>
                        </a:blipFill>
                      </a:tcPr>
                    </a:tc>
                    <a:tc>
                      <a:txBody>
                        <a:bodyPr/>
                        <a:lstStyle/>
                        <a:p>
                          <a:endParaRPr lang="en-US"/>
                        </a:p>
                      </a:txBody>
                      <a:tcPr marL="91450" marR="91450" marT="45725" marB="45725">
                        <a:blipFill>
                          <a:blip r:embed="rId3"/>
                          <a:stretch>
                            <a:fillRect l="-108173" t="-333784" r="-481" b="-2703"/>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2830891437"/>
              </p:ext>
            </p:extLst>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6" name="Picture 5">
            <a:extLst>
              <a:ext uri="{FF2B5EF4-FFF2-40B4-BE49-F238E27FC236}">
                <a16:creationId xmlns:a16="http://schemas.microsoft.com/office/drawing/2014/main" id="{556D57D5-467C-A0D5-8776-E40800A5B99A}"/>
              </a:ext>
            </a:extLst>
          </p:cNvPr>
          <p:cNvPicPr>
            <a:picLocks noChangeAspect="1"/>
          </p:cNvPicPr>
          <p:nvPr/>
        </p:nvPicPr>
        <p:blipFill>
          <a:blip r:embed="rId3"/>
          <a:stretch>
            <a:fillRect/>
          </a:stretch>
        </p:blipFill>
        <p:spPr>
          <a:xfrm>
            <a:off x="9453416" y="224726"/>
            <a:ext cx="2738584" cy="3510366"/>
          </a:xfrm>
          <a:prstGeom prst="rect">
            <a:avLst/>
          </a:prstGeom>
        </p:spPr>
      </p:pic>
    </p:spTree>
    <p:extLst>
      <p:ext uri="{BB962C8B-B14F-4D97-AF65-F5344CB8AC3E}">
        <p14:creationId xmlns:p14="http://schemas.microsoft.com/office/powerpoint/2010/main" val="311317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9612055"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http://googleresearch.blogspot.com/2006/08/all-our-n-gram-are-belong-to-you.html</a:t>
            </a:r>
            <a:endParaRPr sz="2133">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3548</Words>
  <Application>Microsoft Macintosh PowerPoint</Application>
  <PresentationFormat>Widescreen</PresentationFormat>
  <Paragraphs>646</Paragraphs>
  <Slides>47</Slides>
  <Notes>45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Helvetica</vt:lpstr>
      <vt:lpstr>Open Sans</vt:lpstr>
      <vt:lpstr>Courier</vt:lpstr>
      <vt:lpstr>Calibri</vt:lpstr>
      <vt:lpstr>Cambria Math</vt:lpstr>
      <vt:lpstr>Noto Sans Symbols</vt:lpstr>
      <vt:lpstr>Arial</vt:lpstr>
      <vt:lpstr>Open Sans SemiBold</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Generating with different n-gram LMs</vt:lpstr>
      <vt:lpstr>Language Modeling</vt:lpstr>
      <vt:lpstr>Estimating bigram probabilities</vt:lpstr>
      <vt:lpstr>An example</vt:lpstr>
      <vt:lpstr>How much history should we use?</vt:lpstr>
      <vt:lpstr>N-gram models versus long distance dependencies </vt:lpstr>
      <vt:lpstr>Generating with different n-gram LMs</vt:lpstr>
      <vt:lpstr>Problems for MLE</vt:lpstr>
      <vt:lpstr>Problems for MLE</vt:lpstr>
      <vt:lpstr>Practical Issues</vt:lpstr>
      <vt:lpstr>Google N-Gram Release, August 2006</vt:lpstr>
      <vt:lpstr>Google N-Gram Release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19</cp:revision>
  <dcterms:created xsi:type="dcterms:W3CDTF">2020-10-29T12:45:45Z</dcterms:created>
  <dcterms:modified xsi:type="dcterms:W3CDTF">2022-11-01T15:56:14Z</dcterms:modified>
</cp:coreProperties>
</file>